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2" r:id="rId4"/>
    <p:sldId id="261" r:id="rId5"/>
    <p:sldId id="259" r:id="rId6"/>
    <p:sldId id="263" r:id="rId7"/>
    <p:sldId id="264" r:id="rId8"/>
    <p:sldId id="265" r:id="rId9"/>
    <p:sldId id="258" r:id="rId10"/>
    <p:sldId id="266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CC33"/>
    <a:srgbClr val="FF0000"/>
    <a:srgbClr val="008000"/>
    <a:srgbClr val="FFFFCC"/>
    <a:srgbClr val="FFFF99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7" autoAdjust="0"/>
    <p:restoredTop sz="90929"/>
  </p:normalViewPr>
  <p:slideViewPr>
    <p:cSldViewPr>
      <p:cViewPr varScale="1">
        <p:scale>
          <a:sx n="46" d="100"/>
          <a:sy n="46" d="100"/>
        </p:scale>
        <p:origin x="1632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B1A9D-32E3-4C41-AA3C-D14F5D544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0F4E4-AD8D-453B-9198-8DE53E748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FA2D7-46D4-4F65-9E35-36DA6C2C9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F208A-D2DB-402C-AAE4-68BA3A19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1FEDB-6C11-4169-BAB5-6C346A3B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AF6D3-2F9D-4B1B-B5E3-BBB96C2688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009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0B5BC-4F73-4D79-B2E9-BBDB60B6D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D7032-4930-4C7A-BB51-381A44395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8EE5E-BB36-4434-B28D-54095CF1C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98665-BF35-4531-A713-4F52EA12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71267-5B40-4A77-8149-5438E9F1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A23C0-1288-4BB5-8FD1-2F1A284E97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265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793E6B-8F88-4DE3-B165-333042D60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2E8C5-7AF8-49BE-8AA2-72FD5A024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0224C-CC3B-4DD9-BD24-201CFC46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44CD3-F4C6-4459-B006-3E9D31642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90BD2-F80A-4583-9599-77DD92FE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54938-D1E8-431E-B590-99E975817D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930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1AA23-FA95-4086-B76F-0567FFD71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A7CAF-7100-48C8-8A1E-A91B1F2E4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A8C1E-2353-40E0-ADEF-5F9DD3971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647C5-5045-4D45-890F-362A8A69A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14FE7-878C-4DC7-BC49-92012FB2A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23F4D-51CB-446B-9CFB-26ACBBC8A1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745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549E-F66D-49AA-8B35-C9EDBBF1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90D0F-8273-4F56-B2DD-6B3613F51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E1B17-A630-474A-B1C0-B14FD4DB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0F8DF-1BFF-4078-951C-F899064C8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AF1F9-8FFE-41A9-B986-A4337E01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883E3-7F52-4B02-9243-5C92E62655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952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82315-0F7F-4A55-A55D-A2233D417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E09AA-4886-43EE-8633-F7B703286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E80EE-874D-4E84-9AA9-8DFB789F9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F20A2-792E-42FE-9116-D659F483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FC149-2100-400A-ADE5-6C4D2344F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C6055-6F7A-42F4-985A-C0EAB07B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3F052-19A1-4482-A105-0704D1854F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411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D74E6-070F-4A25-9FE6-09C0830F8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59C9-7378-42CD-A05F-E18705D7D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88303-0CD2-4CE9-B36A-D62CB7081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6000A-44A2-47E5-B3D4-BFDBEDD48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7BB69E-C322-41AD-A1EB-65BBD686AD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8484A0-A247-44BB-8A3B-C7E4D1D1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7F74B-14E3-46C0-AB58-A69B2FF6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2F1373-055F-48E3-A983-48232145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28A57-C668-4FF9-A364-19B82CCDFD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822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F77A-ABF5-4A3D-93FF-1A0401DDE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32C7E0-BD33-41BF-B21D-84E82A6B9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DDBAA-0974-4949-BBF1-97843AE0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D5A76-DCA4-4066-8C23-389F1BCF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8B8C4-3100-4F7B-9C36-B6747030F8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105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9B1C3C-EC20-4D02-9339-312652517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65A91D-948F-44AF-9507-FFCE6636B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4390E-9CC4-4508-8D4E-D4F9A3CE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EEFB5-304F-44D9-B552-11D65CF1FD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424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ABD8-F53A-4759-8E91-7E89AEC9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6931-5483-48B4-A627-A31EBA76B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2BACC-25D8-4807-ABC4-0BBA5F7F2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540DB-D792-4330-85B0-DB4524A4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54ECA-1587-4798-AA39-30E5B0B3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D6742-6E5E-4311-AB8E-11D1D4B1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E75CC-9716-4BBC-B759-7E0BF676BD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786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F0E67-3D05-491B-A8F5-5C9A9CEE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88697C-81E4-48E4-8733-E4201E87AC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772C4-8067-4EE9-B19A-C9729D849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8E3CF-811F-464D-B7C3-D5DFB781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01D8E-560D-4AFA-AF7F-6D571EC6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A798-5229-44CD-AA28-FDDC6E55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38A7C-68EE-4A01-B00C-73CCB00184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203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02DB36-A9F9-491A-8D87-DF7A77758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F7FFE0-6835-455F-9113-AD9129204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7F04CB8-CB13-4899-8230-2F11624C74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3261E73-F71B-4A09-879D-4822580610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C28DA98-BD20-41AA-9D29-7492C93903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BC2804-8A7F-4E0E-9722-AF06429C5D3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24122AF4-57E8-4714-B514-229080F08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4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40FC3F7F-CC7C-4B8A-8C46-5ADB31B28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863"/>
            <a:ext cx="8686800" cy="620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0900		Registration &amp; Coffee	</a:t>
            </a: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0930		Paul Jowitt	Rethinking Urban Design:  Introduction</a:t>
            </a: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0940		Mark Whitby	The Case for Urban Design</a:t>
            </a:r>
          </a:p>
          <a:p>
            <a:pPr>
              <a:spcBef>
                <a:spcPct val="50000"/>
              </a:spcBef>
              <a:buFontTx/>
              <a:buAutoNum type="arabicPlain" startAt="1015"/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         Sarah </a:t>
            </a:r>
            <a:r>
              <a:rPr lang="en-GB" altLang="en-US" sz="16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Boyack</a:t>
            </a: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Interfaces between political decision making, 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				professionals and people</a:t>
            </a:r>
            <a:endParaRPr lang="en-GB" altLang="en-US" sz="16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1050		Coffee	</a:t>
            </a: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1110		Hildebrand Frey	The Meta City</a:t>
            </a: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1145		Mike Galloway	What we have to do differently</a:t>
            </a: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1220		George </a:t>
            </a:r>
            <a:r>
              <a:rPr lang="en-GB" altLang="en-US" sz="16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Paschke</a:t>
            </a: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	Sustainable Construction</a:t>
            </a: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1255		Lunch	</a:t>
            </a: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1400		Murray Woodburn	What’s Planning got to do with it?</a:t>
            </a: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1435		Herbert </a:t>
            </a:r>
            <a:r>
              <a:rPr lang="en-GB" altLang="en-US" sz="16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Girardet</a:t>
            </a: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	The Metabolism of Sustainable Cities</a:t>
            </a: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1510		Howard Liddell	Forward to the Past</a:t>
            </a: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1545		Coffee	</a:t>
            </a: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1605		Brian Edwards	</a:t>
            </a:r>
            <a:r>
              <a:rPr lang="en-US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Global responsibilities and urban design</a:t>
            </a:r>
            <a:endParaRPr lang="en-GB" altLang="en-US" sz="16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1640		Robin Nicholson	</a:t>
            </a:r>
            <a:r>
              <a:rPr lang="en-US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What’s going on?</a:t>
            </a:r>
            <a:endParaRPr lang="en-GB" altLang="en-US" sz="16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1715		Close	</a:t>
            </a:r>
            <a:r>
              <a:rPr lang="en-GB" altLang="en-US" sz="1600" b="1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CEAB437E-7FDF-4805-A946-0E4326C10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4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96B7164B-0875-4058-9A70-95B894259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863"/>
            <a:ext cx="8686800" cy="620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0900		Registration &amp; Coffee	</a:t>
            </a: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0930		Paul Jowitt	Rethinking Urban Design:  Introduction</a:t>
            </a: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0940		Mark Whitby	The Case for Urban Design</a:t>
            </a:r>
          </a:p>
          <a:p>
            <a:pPr>
              <a:spcBef>
                <a:spcPct val="50000"/>
              </a:spcBef>
              <a:buFontTx/>
              <a:buAutoNum type="arabicPlain" startAt="1015"/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        Sarah </a:t>
            </a:r>
            <a:r>
              <a:rPr lang="en-GB" altLang="en-US" sz="16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Boyack</a:t>
            </a: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Interfaces between political decision making, </a:t>
            </a:r>
          </a:p>
          <a:p>
            <a:pPr>
              <a:spcBef>
                <a:spcPct val="50000"/>
              </a:spcBef>
            </a:pPr>
            <a:r>
              <a:rPr lang="en-US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				professionals and people</a:t>
            </a:r>
            <a:endParaRPr lang="en-GB" altLang="en-US" sz="16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1050		Coffee	</a:t>
            </a: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1110		Hildebrand Frey	The Meta City</a:t>
            </a: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1145		Mike Galloway	What we have to do differently</a:t>
            </a: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1220		George </a:t>
            </a:r>
            <a:r>
              <a:rPr lang="en-GB" altLang="en-US" sz="16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Paschke</a:t>
            </a: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	Sustainable Construction</a:t>
            </a: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1255		Lunch	</a:t>
            </a: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1400		Murray Woodburn	What’s Planning got to do with it?</a:t>
            </a: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1435		Herbert </a:t>
            </a:r>
            <a:r>
              <a:rPr lang="en-GB" altLang="en-US" sz="16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Girardet</a:t>
            </a: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	The Metabolism of Sustainable Cities</a:t>
            </a: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1510		Howard Liddell	Forward to the Past</a:t>
            </a: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1545		Coffee	</a:t>
            </a: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1605		Brian Edwards	</a:t>
            </a:r>
            <a:r>
              <a:rPr lang="en-US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Global responsibilities and urban design</a:t>
            </a:r>
            <a:endParaRPr lang="en-GB" altLang="en-US" sz="16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1640		Robin Nicholson	</a:t>
            </a:r>
            <a:r>
              <a:rPr lang="en-US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What’s going on?</a:t>
            </a:r>
            <a:endParaRPr lang="en-GB" altLang="en-US" sz="16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1715		Close	</a:t>
            </a:r>
            <a:r>
              <a:rPr lang="en-GB" altLang="en-US" sz="1600" b="1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BD322C53-2B51-4281-8F5F-69EAEF9E7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7121A09F-F9F9-4573-B943-79EC16EA4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0"/>
            <a:ext cx="73914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 b="1"/>
              <a:t>Rethinking Urban Design</a:t>
            </a:r>
          </a:p>
          <a:p>
            <a:endParaRPr lang="en-GB" altLang="en-US" sz="2800" b="1"/>
          </a:p>
          <a:p>
            <a:pPr>
              <a:spcBef>
                <a:spcPct val="50000"/>
              </a:spcBef>
            </a:pPr>
            <a:r>
              <a:rPr lang="en-GB" altLang="en-US" sz="2800" b="1"/>
              <a:t>	Professor Paul W Jowitt</a:t>
            </a:r>
          </a:p>
          <a:p>
            <a:pPr>
              <a:spcBef>
                <a:spcPct val="50000"/>
              </a:spcBef>
            </a:pPr>
            <a:r>
              <a:rPr lang="en-GB" altLang="en-US" b="1"/>
              <a:t>	Director: </a:t>
            </a:r>
          </a:p>
          <a:p>
            <a:pPr>
              <a:spcBef>
                <a:spcPct val="50000"/>
              </a:spcBef>
            </a:pPr>
            <a:r>
              <a:rPr lang="en-GB" altLang="en-US" b="1"/>
              <a:t>	The Scottish Institute of Sustainable Technology</a:t>
            </a:r>
          </a:p>
          <a:p>
            <a:pPr>
              <a:spcBef>
                <a:spcPct val="50000"/>
              </a:spcBef>
            </a:pPr>
            <a:r>
              <a:rPr lang="en-GB" altLang="en-US" sz="2800" b="1" i="1"/>
              <a:t>	</a:t>
            </a:r>
            <a:r>
              <a:rPr lang="en-GB" altLang="en-US" b="1" i="1"/>
              <a:t>SISTech @ Heriot Watt University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reeform 3">
            <a:extLst>
              <a:ext uri="{FF2B5EF4-FFF2-40B4-BE49-F238E27FC236}">
                <a16:creationId xmlns:a16="http://schemas.microsoft.com/office/drawing/2014/main" id="{B6FBBBD8-33C3-416F-8D2B-A82BEB7723D6}"/>
              </a:ext>
            </a:extLst>
          </p:cNvPr>
          <p:cNvSpPr>
            <a:spLocks/>
          </p:cNvSpPr>
          <p:nvPr/>
        </p:nvSpPr>
        <p:spPr bwMode="auto">
          <a:xfrm>
            <a:off x="838200" y="3886200"/>
            <a:ext cx="2101850" cy="1231900"/>
          </a:xfrm>
          <a:custGeom>
            <a:avLst/>
            <a:gdLst>
              <a:gd name="T0" fmla="*/ 624 w 1608"/>
              <a:gd name="T1" fmla="*/ 144 h 1160"/>
              <a:gd name="T2" fmla="*/ 240 w 1608"/>
              <a:gd name="T3" fmla="*/ 144 h 1160"/>
              <a:gd name="T4" fmla="*/ 96 w 1608"/>
              <a:gd name="T5" fmla="*/ 384 h 1160"/>
              <a:gd name="T6" fmla="*/ 192 w 1608"/>
              <a:gd name="T7" fmla="*/ 528 h 1160"/>
              <a:gd name="T8" fmla="*/ 0 w 1608"/>
              <a:gd name="T9" fmla="*/ 720 h 1160"/>
              <a:gd name="T10" fmla="*/ 192 w 1608"/>
              <a:gd name="T11" fmla="*/ 1056 h 1160"/>
              <a:gd name="T12" fmla="*/ 960 w 1608"/>
              <a:gd name="T13" fmla="*/ 1104 h 1160"/>
              <a:gd name="T14" fmla="*/ 1008 w 1608"/>
              <a:gd name="T15" fmla="*/ 720 h 1160"/>
              <a:gd name="T16" fmla="*/ 1536 w 1608"/>
              <a:gd name="T17" fmla="*/ 432 h 1160"/>
              <a:gd name="T18" fmla="*/ 1440 w 1608"/>
              <a:gd name="T19" fmla="*/ 48 h 1160"/>
              <a:gd name="T20" fmla="*/ 912 w 1608"/>
              <a:gd name="T21" fmla="*/ 144 h 1160"/>
              <a:gd name="T22" fmla="*/ 624 w 1608"/>
              <a:gd name="T23" fmla="*/ 144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08" h="1160">
                <a:moveTo>
                  <a:pt x="624" y="144"/>
                </a:moveTo>
                <a:cubicBezTo>
                  <a:pt x="512" y="144"/>
                  <a:pt x="328" y="104"/>
                  <a:pt x="240" y="144"/>
                </a:cubicBezTo>
                <a:cubicBezTo>
                  <a:pt x="152" y="184"/>
                  <a:pt x="104" y="320"/>
                  <a:pt x="96" y="384"/>
                </a:cubicBezTo>
                <a:cubicBezTo>
                  <a:pt x="88" y="448"/>
                  <a:pt x="208" y="472"/>
                  <a:pt x="192" y="528"/>
                </a:cubicBezTo>
                <a:cubicBezTo>
                  <a:pt x="176" y="584"/>
                  <a:pt x="0" y="632"/>
                  <a:pt x="0" y="720"/>
                </a:cubicBezTo>
                <a:cubicBezTo>
                  <a:pt x="0" y="808"/>
                  <a:pt x="32" y="992"/>
                  <a:pt x="192" y="1056"/>
                </a:cubicBezTo>
                <a:cubicBezTo>
                  <a:pt x="352" y="1120"/>
                  <a:pt x="824" y="1160"/>
                  <a:pt x="960" y="1104"/>
                </a:cubicBezTo>
                <a:cubicBezTo>
                  <a:pt x="1096" y="1048"/>
                  <a:pt x="912" y="832"/>
                  <a:pt x="1008" y="720"/>
                </a:cubicBezTo>
                <a:cubicBezTo>
                  <a:pt x="1104" y="608"/>
                  <a:pt x="1464" y="544"/>
                  <a:pt x="1536" y="432"/>
                </a:cubicBezTo>
                <a:cubicBezTo>
                  <a:pt x="1608" y="320"/>
                  <a:pt x="1544" y="96"/>
                  <a:pt x="1440" y="48"/>
                </a:cubicBezTo>
                <a:cubicBezTo>
                  <a:pt x="1336" y="0"/>
                  <a:pt x="1048" y="128"/>
                  <a:pt x="912" y="144"/>
                </a:cubicBezTo>
                <a:cubicBezTo>
                  <a:pt x="776" y="160"/>
                  <a:pt x="736" y="144"/>
                  <a:pt x="624" y="144"/>
                </a:cubicBezTo>
                <a:close/>
              </a:path>
            </a:pathLst>
          </a:custGeom>
          <a:solidFill>
            <a:schemeClr val="accent1"/>
          </a:solidFill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8" name="AutoShape 6">
            <a:extLst>
              <a:ext uri="{FF2B5EF4-FFF2-40B4-BE49-F238E27FC236}">
                <a16:creationId xmlns:a16="http://schemas.microsoft.com/office/drawing/2014/main" id="{D7AD9F77-921D-4C62-B35C-9A4F307C4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0" y="1905000"/>
            <a:ext cx="1192213" cy="2514600"/>
          </a:xfrm>
          <a:prstGeom prst="downArrow">
            <a:avLst>
              <a:gd name="adj1" fmla="val 50000"/>
              <a:gd name="adj2" fmla="val 52730"/>
            </a:avLst>
          </a:prstGeom>
          <a:solidFill>
            <a:srgbClr val="996600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14931488-F2E1-4619-806E-5130AB0D0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/>
              <a:t>    Footprints? 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C1F5B5AD-C1AE-42BC-9F7F-2FA6227A0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95600"/>
            <a:ext cx="4724400" cy="18018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>
                <a:solidFill>
                  <a:srgbClr val="FFFF99"/>
                </a:solidFill>
              </a:rPr>
              <a:t>The Great Pyramid at Giza?</a:t>
            </a:r>
            <a:r>
              <a:rPr lang="en-GB" altLang="en-US" sz="2800" b="1"/>
              <a:t>  </a:t>
            </a:r>
          </a:p>
          <a:p>
            <a:pPr>
              <a:spcBef>
                <a:spcPct val="50000"/>
              </a:spcBef>
            </a:pPr>
            <a:endParaRPr lang="en-GB" altLang="en-US" sz="2800" b="1"/>
          </a:p>
          <a:p>
            <a:pPr>
              <a:spcBef>
                <a:spcPct val="50000"/>
              </a:spcBef>
            </a:pPr>
            <a:r>
              <a:rPr lang="en-GB" altLang="en-US" sz="2800" b="1">
                <a:solidFill>
                  <a:srgbClr val="FFFF99"/>
                </a:solidFill>
              </a:rPr>
              <a:t>Modern 50 Storey Building?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9" name="Group 11">
            <a:extLst>
              <a:ext uri="{FF2B5EF4-FFF2-40B4-BE49-F238E27FC236}">
                <a16:creationId xmlns:a16="http://schemas.microsoft.com/office/drawing/2014/main" id="{C89D4979-F6BE-4CF4-9509-834D7DEA03E6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905000"/>
            <a:ext cx="3660775" cy="4114800"/>
            <a:chOff x="528" y="1200"/>
            <a:chExt cx="2306" cy="2592"/>
          </a:xfrm>
        </p:grpSpPr>
        <p:sp>
          <p:nvSpPr>
            <p:cNvPr id="7171" name="Freeform 3">
              <a:extLst>
                <a:ext uri="{FF2B5EF4-FFF2-40B4-BE49-F238E27FC236}">
                  <a16:creationId xmlns:a16="http://schemas.microsoft.com/office/drawing/2014/main" id="{72C92D3F-8BB4-47C8-93B3-220E02D31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2448"/>
              <a:ext cx="1324" cy="776"/>
            </a:xfrm>
            <a:custGeom>
              <a:avLst/>
              <a:gdLst>
                <a:gd name="T0" fmla="*/ 624 w 1608"/>
                <a:gd name="T1" fmla="*/ 144 h 1160"/>
                <a:gd name="T2" fmla="*/ 240 w 1608"/>
                <a:gd name="T3" fmla="*/ 144 h 1160"/>
                <a:gd name="T4" fmla="*/ 96 w 1608"/>
                <a:gd name="T5" fmla="*/ 384 h 1160"/>
                <a:gd name="T6" fmla="*/ 192 w 1608"/>
                <a:gd name="T7" fmla="*/ 528 h 1160"/>
                <a:gd name="T8" fmla="*/ 0 w 1608"/>
                <a:gd name="T9" fmla="*/ 720 h 1160"/>
                <a:gd name="T10" fmla="*/ 192 w 1608"/>
                <a:gd name="T11" fmla="*/ 1056 h 1160"/>
                <a:gd name="T12" fmla="*/ 960 w 1608"/>
                <a:gd name="T13" fmla="*/ 1104 h 1160"/>
                <a:gd name="T14" fmla="*/ 1008 w 1608"/>
                <a:gd name="T15" fmla="*/ 720 h 1160"/>
                <a:gd name="T16" fmla="*/ 1536 w 1608"/>
                <a:gd name="T17" fmla="*/ 432 h 1160"/>
                <a:gd name="T18" fmla="*/ 1440 w 1608"/>
                <a:gd name="T19" fmla="*/ 48 h 1160"/>
                <a:gd name="T20" fmla="*/ 912 w 1608"/>
                <a:gd name="T21" fmla="*/ 144 h 1160"/>
                <a:gd name="T22" fmla="*/ 624 w 1608"/>
                <a:gd name="T23" fmla="*/ 144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8" h="1160">
                  <a:moveTo>
                    <a:pt x="624" y="144"/>
                  </a:moveTo>
                  <a:cubicBezTo>
                    <a:pt x="512" y="144"/>
                    <a:pt x="328" y="104"/>
                    <a:pt x="240" y="144"/>
                  </a:cubicBezTo>
                  <a:cubicBezTo>
                    <a:pt x="152" y="184"/>
                    <a:pt x="104" y="320"/>
                    <a:pt x="96" y="384"/>
                  </a:cubicBezTo>
                  <a:cubicBezTo>
                    <a:pt x="88" y="448"/>
                    <a:pt x="208" y="472"/>
                    <a:pt x="192" y="528"/>
                  </a:cubicBezTo>
                  <a:cubicBezTo>
                    <a:pt x="176" y="584"/>
                    <a:pt x="0" y="632"/>
                    <a:pt x="0" y="720"/>
                  </a:cubicBezTo>
                  <a:cubicBezTo>
                    <a:pt x="0" y="808"/>
                    <a:pt x="32" y="992"/>
                    <a:pt x="192" y="1056"/>
                  </a:cubicBezTo>
                  <a:cubicBezTo>
                    <a:pt x="352" y="1120"/>
                    <a:pt x="824" y="1160"/>
                    <a:pt x="960" y="1104"/>
                  </a:cubicBezTo>
                  <a:cubicBezTo>
                    <a:pt x="1096" y="1048"/>
                    <a:pt x="912" y="832"/>
                    <a:pt x="1008" y="720"/>
                  </a:cubicBezTo>
                  <a:cubicBezTo>
                    <a:pt x="1104" y="608"/>
                    <a:pt x="1464" y="544"/>
                    <a:pt x="1536" y="432"/>
                  </a:cubicBezTo>
                  <a:cubicBezTo>
                    <a:pt x="1608" y="320"/>
                    <a:pt x="1544" y="96"/>
                    <a:pt x="1440" y="48"/>
                  </a:cubicBezTo>
                  <a:cubicBezTo>
                    <a:pt x="1336" y="0"/>
                    <a:pt x="1048" y="128"/>
                    <a:pt x="912" y="144"/>
                  </a:cubicBezTo>
                  <a:cubicBezTo>
                    <a:pt x="776" y="160"/>
                    <a:pt x="736" y="144"/>
                    <a:pt x="624" y="144"/>
                  </a:cubicBezTo>
                  <a:close/>
                </a:path>
              </a:pathLst>
            </a:cu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2" name="Line 4">
              <a:extLst>
                <a:ext uri="{FF2B5EF4-FFF2-40B4-BE49-F238E27FC236}">
                  <a16:creationId xmlns:a16="http://schemas.microsoft.com/office/drawing/2014/main" id="{9178DBDE-9CF4-459B-85D5-C4186891C5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24" y="2904"/>
              <a:ext cx="474" cy="52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3" name="Text Box 5">
              <a:extLst>
                <a:ext uri="{FF2B5EF4-FFF2-40B4-BE49-F238E27FC236}">
                  <a16:creationId xmlns:a16="http://schemas.microsoft.com/office/drawing/2014/main" id="{428E02A2-A706-4BF8-BA83-4E4DB477F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504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Perimeter P</a:t>
              </a:r>
            </a:p>
          </p:txBody>
        </p:sp>
        <p:sp>
          <p:nvSpPr>
            <p:cNvPr id="7174" name="AutoShape 6">
              <a:extLst>
                <a:ext uri="{FF2B5EF4-FFF2-40B4-BE49-F238E27FC236}">
                  <a16:creationId xmlns:a16="http://schemas.microsoft.com/office/drawing/2014/main" id="{8D6E1D33-6C2F-46AF-BE3D-2F42E9B8F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" y="1200"/>
              <a:ext cx="751" cy="1584"/>
            </a:xfrm>
            <a:prstGeom prst="downArrow">
              <a:avLst>
                <a:gd name="adj1" fmla="val 50000"/>
                <a:gd name="adj2" fmla="val 52730"/>
              </a:avLst>
            </a:prstGeom>
            <a:solidFill>
              <a:srgbClr val="996600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5" name="Line 7">
              <a:extLst>
                <a:ext uri="{FF2B5EF4-FFF2-40B4-BE49-F238E27FC236}">
                  <a16:creationId xmlns:a16="http://schemas.microsoft.com/office/drawing/2014/main" id="{C499C976-C5D4-4D18-BBA3-999D70D214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5" y="1488"/>
              <a:ext cx="554" cy="2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6" name="Text Box 8">
              <a:extLst>
                <a:ext uri="{FF2B5EF4-FFF2-40B4-BE49-F238E27FC236}">
                  <a16:creationId xmlns:a16="http://schemas.microsoft.com/office/drawing/2014/main" id="{CB805B29-9536-4C15-A1E2-2EB7D15D5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1280"/>
              <a:ext cx="9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/>
                <a:t>Weight W</a:t>
              </a:r>
            </a:p>
          </p:txBody>
        </p:sp>
      </p:grpSp>
      <p:sp>
        <p:nvSpPr>
          <p:cNvPr id="7177" name="Text Box 9">
            <a:extLst>
              <a:ext uri="{FF2B5EF4-FFF2-40B4-BE49-F238E27FC236}">
                <a16:creationId xmlns:a16="http://schemas.microsoft.com/office/drawing/2014/main" id="{7BFEBD7D-3B08-4DA9-B8C4-B93DA6E33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/>
              <a:t>    Footprints? = Weight/Perimeter = W/P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914CFB41-5A87-4D1F-9311-00EE298CA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895600"/>
            <a:ext cx="4724400" cy="18018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>
                <a:solidFill>
                  <a:srgbClr val="FFFF99"/>
                </a:solidFill>
              </a:rPr>
              <a:t>The Great Pyramid at Giza?</a:t>
            </a:r>
            <a:r>
              <a:rPr lang="en-GB" altLang="en-US" sz="2800" b="1"/>
              <a:t>  </a:t>
            </a:r>
          </a:p>
          <a:p>
            <a:pPr>
              <a:spcBef>
                <a:spcPct val="50000"/>
              </a:spcBef>
            </a:pPr>
            <a:endParaRPr lang="en-GB" altLang="en-US" sz="2800" b="1"/>
          </a:p>
          <a:p>
            <a:pPr>
              <a:spcBef>
                <a:spcPct val="50000"/>
              </a:spcBef>
            </a:pPr>
            <a:r>
              <a:rPr lang="en-GB" altLang="en-US" sz="2800" b="1">
                <a:solidFill>
                  <a:srgbClr val="FFFF99"/>
                </a:solidFill>
              </a:rPr>
              <a:t>Modern 50 Storey Building?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2" name="Group 12">
            <a:extLst>
              <a:ext uri="{FF2B5EF4-FFF2-40B4-BE49-F238E27FC236}">
                <a16:creationId xmlns:a16="http://schemas.microsoft.com/office/drawing/2014/main" id="{B47F0EA9-1605-43AA-AAA3-8119F663799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914400"/>
            <a:ext cx="2286000" cy="1538288"/>
            <a:chOff x="2208" y="1344"/>
            <a:chExt cx="2856" cy="2876"/>
          </a:xfrm>
        </p:grpSpPr>
        <p:sp>
          <p:nvSpPr>
            <p:cNvPr id="5124" name="Freeform 4">
              <a:extLst>
                <a:ext uri="{FF2B5EF4-FFF2-40B4-BE49-F238E27FC236}">
                  <a16:creationId xmlns:a16="http://schemas.microsoft.com/office/drawing/2014/main" id="{99275780-7A3A-47FF-9437-71B21C8C0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2592"/>
              <a:ext cx="1608" cy="776"/>
            </a:xfrm>
            <a:custGeom>
              <a:avLst/>
              <a:gdLst>
                <a:gd name="T0" fmla="*/ 624 w 1608"/>
                <a:gd name="T1" fmla="*/ 144 h 1160"/>
                <a:gd name="T2" fmla="*/ 240 w 1608"/>
                <a:gd name="T3" fmla="*/ 144 h 1160"/>
                <a:gd name="T4" fmla="*/ 96 w 1608"/>
                <a:gd name="T5" fmla="*/ 384 h 1160"/>
                <a:gd name="T6" fmla="*/ 192 w 1608"/>
                <a:gd name="T7" fmla="*/ 528 h 1160"/>
                <a:gd name="T8" fmla="*/ 0 w 1608"/>
                <a:gd name="T9" fmla="*/ 720 h 1160"/>
                <a:gd name="T10" fmla="*/ 192 w 1608"/>
                <a:gd name="T11" fmla="*/ 1056 h 1160"/>
                <a:gd name="T12" fmla="*/ 960 w 1608"/>
                <a:gd name="T13" fmla="*/ 1104 h 1160"/>
                <a:gd name="T14" fmla="*/ 1008 w 1608"/>
                <a:gd name="T15" fmla="*/ 720 h 1160"/>
                <a:gd name="T16" fmla="*/ 1536 w 1608"/>
                <a:gd name="T17" fmla="*/ 432 h 1160"/>
                <a:gd name="T18" fmla="*/ 1440 w 1608"/>
                <a:gd name="T19" fmla="*/ 48 h 1160"/>
                <a:gd name="T20" fmla="*/ 912 w 1608"/>
                <a:gd name="T21" fmla="*/ 144 h 1160"/>
                <a:gd name="T22" fmla="*/ 624 w 1608"/>
                <a:gd name="T23" fmla="*/ 144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8" h="1160">
                  <a:moveTo>
                    <a:pt x="624" y="144"/>
                  </a:moveTo>
                  <a:cubicBezTo>
                    <a:pt x="512" y="144"/>
                    <a:pt x="328" y="104"/>
                    <a:pt x="240" y="144"/>
                  </a:cubicBezTo>
                  <a:cubicBezTo>
                    <a:pt x="152" y="184"/>
                    <a:pt x="104" y="320"/>
                    <a:pt x="96" y="384"/>
                  </a:cubicBezTo>
                  <a:cubicBezTo>
                    <a:pt x="88" y="448"/>
                    <a:pt x="208" y="472"/>
                    <a:pt x="192" y="528"/>
                  </a:cubicBezTo>
                  <a:cubicBezTo>
                    <a:pt x="176" y="584"/>
                    <a:pt x="0" y="632"/>
                    <a:pt x="0" y="720"/>
                  </a:cubicBezTo>
                  <a:cubicBezTo>
                    <a:pt x="0" y="808"/>
                    <a:pt x="32" y="992"/>
                    <a:pt x="192" y="1056"/>
                  </a:cubicBezTo>
                  <a:cubicBezTo>
                    <a:pt x="352" y="1120"/>
                    <a:pt x="824" y="1160"/>
                    <a:pt x="960" y="1104"/>
                  </a:cubicBezTo>
                  <a:cubicBezTo>
                    <a:pt x="1096" y="1048"/>
                    <a:pt x="912" y="832"/>
                    <a:pt x="1008" y="720"/>
                  </a:cubicBezTo>
                  <a:cubicBezTo>
                    <a:pt x="1104" y="608"/>
                    <a:pt x="1464" y="544"/>
                    <a:pt x="1536" y="432"/>
                  </a:cubicBezTo>
                  <a:cubicBezTo>
                    <a:pt x="1608" y="320"/>
                    <a:pt x="1544" y="96"/>
                    <a:pt x="1440" y="48"/>
                  </a:cubicBezTo>
                  <a:cubicBezTo>
                    <a:pt x="1336" y="0"/>
                    <a:pt x="1048" y="128"/>
                    <a:pt x="912" y="144"/>
                  </a:cubicBezTo>
                  <a:cubicBezTo>
                    <a:pt x="776" y="160"/>
                    <a:pt x="736" y="144"/>
                    <a:pt x="624" y="144"/>
                  </a:cubicBezTo>
                  <a:close/>
                </a:path>
              </a:pathLst>
            </a:cu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26" name="Line 6">
              <a:extLst>
                <a:ext uri="{FF2B5EF4-FFF2-40B4-BE49-F238E27FC236}">
                  <a16:creationId xmlns:a16="http://schemas.microsoft.com/office/drawing/2014/main" id="{76D7E82C-0535-457F-A8B6-88A54C4C25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96" y="3048"/>
              <a:ext cx="576" cy="52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27" name="Text Box 7">
              <a:extLst>
                <a:ext uri="{FF2B5EF4-FFF2-40B4-BE49-F238E27FC236}">
                  <a16:creationId xmlns:a16="http://schemas.microsoft.com/office/drawing/2014/main" id="{29C2FA4C-C0BB-4DEA-A2BD-91C2667B3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2" y="3535"/>
              <a:ext cx="1152" cy="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800" b="1"/>
                <a:t> P</a:t>
              </a:r>
            </a:p>
          </p:txBody>
        </p:sp>
        <p:sp>
          <p:nvSpPr>
            <p:cNvPr id="5128" name="AutoShape 8">
              <a:extLst>
                <a:ext uri="{FF2B5EF4-FFF2-40B4-BE49-F238E27FC236}">
                  <a16:creationId xmlns:a16="http://schemas.microsoft.com/office/drawing/2014/main" id="{299C37F9-47F7-49B4-98A5-083111FB3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" y="1344"/>
              <a:ext cx="912" cy="1584"/>
            </a:xfrm>
            <a:prstGeom prst="downArrow">
              <a:avLst>
                <a:gd name="adj1" fmla="val 50000"/>
                <a:gd name="adj2" fmla="val 43421"/>
              </a:avLst>
            </a:prstGeom>
            <a:solidFill>
              <a:srgbClr val="996600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9" name="Line 9">
              <a:extLst>
                <a:ext uri="{FF2B5EF4-FFF2-40B4-BE49-F238E27FC236}">
                  <a16:creationId xmlns:a16="http://schemas.microsoft.com/office/drawing/2014/main" id="{8E4D890C-B9E2-401A-A9A5-AF099878F0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6" y="1632"/>
              <a:ext cx="672" cy="2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0" name="Text Box 10">
              <a:extLst>
                <a:ext uri="{FF2B5EF4-FFF2-40B4-BE49-F238E27FC236}">
                  <a16:creationId xmlns:a16="http://schemas.microsoft.com/office/drawing/2014/main" id="{048FE60D-64E1-4E47-8689-505048D39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6" y="1424"/>
              <a:ext cx="1150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en-US" sz="1800" b="1"/>
                <a:t> W</a:t>
              </a:r>
            </a:p>
          </p:txBody>
        </p:sp>
      </p:grpSp>
      <p:sp>
        <p:nvSpPr>
          <p:cNvPr id="5131" name="Text Box 11">
            <a:extLst>
              <a:ext uri="{FF2B5EF4-FFF2-40B4-BE49-F238E27FC236}">
                <a16:creationId xmlns:a16="http://schemas.microsoft.com/office/drawing/2014/main" id="{7A85ACC1-8C5E-4376-B44A-916DACB76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/>
              <a:t>Footprints</a:t>
            </a: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A779E0C7-AB55-497C-BC4C-D18DC2D72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5600"/>
            <a:ext cx="8991600" cy="18018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>
                <a:solidFill>
                  <a:srgbClr val="FFFF99"/>
                </a:solidFill>
              </a:rPr>
              <a:t>The Great Pyramid at Giza?</a:t>
            </a:r>
            <a:r>
              <a:rPr lang="en-GB" altLang="en-US" sz="2800" b="1"/>
              <a:t>  	        </a:t>
            </a:r>
            <a:r>
              <a:rPr lang="en-GB" altLang="en-US" sz="2800" b="1">
                <a:solidFill>
                  <a:srgbClr val="FFFF99"/>
                </a:solidFill>
              </a:rPr>
              <a:t>70MN/m</a:t>
            </a:r>
          </a:p>
          <a:p>
            <a:pPr>
              <a:spcBef>
                <a:spcPct val="50000"/>
              </a:spcBef>
            </a:pPr>
            <a:endParaRPr lang="en-GB" altLang="en-US" sz="2800" b="1">
              <a:solidFill>
                <a:srgbClr val="FFFF99"/>
              </a:solidFill>
            </a:endParaRPr>
          </a:p>
          <a:p>
            <a:pPr>
              <a:spcBef>
                <a:spcPct val="50000"/>
              </a:spcBef>
            </a:pPr>
            <a:r>
              <a:rPr lang="en-GB" altLang="en-US" sz="2800" b="1">
                <a:solidFill>
                  <a:srgbClr val="FFFF99"/>
                </a:solidFill>
              </a:rPr>
              <a:t>Modern 50 Storey Building?	        4-5 MN/m</a:t>
            </a:r>
          </a:p>
        </p:txBody>
      </p:sp>
      <p:pic>
        <p:nvPicPr>
          <p:cNvPr id="5134" name="Picture 14">
            <a:extLst>
              <a:ext uri="{FF2B5EF4-FFF2-40B4-BE49-F238E27FC236}">
                <a16:creationId xmlns:a16="http://schemas.microsoft.com/office/drawing/2014/main" id="{F9CCE394-7038-4685-810B-4611A82B4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819400"/>
            <a:ext cx="196215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>
            <a:extLst>
              <a:ext uri="{FF2B5EF4-FFF2-40B4-BE49-F238E27FC236}">
                <a16:creationId xmlns:a16="http://schemas.microsoft.com/office/drawing/2014/main" id="{82D39FDE-3E54-44CB-8626-0DA3FD62B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3200"/>
            <a:ext cx="41148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6">
            <a:extLst>
              <a:ext uri="{FF2B5EF4-FFF2-40B4-BE49-F238E27FC236}">
                <a16:creationId xmlns:a16="http://schemas.microsoft.com/office/drawing/2014/main" id="{0641C005-4796-4210-82E8-A96774B84FC3}"/>
              </a:ext>
            </a:extLst>
          </p:cNvPr>
          <p:cNvGrpSpPr>
            <a:grpSpLocks/>
          </p:cNvGrpSpPr>
          <p:nvPr/>
        </p:nvGrpSpPr>
        <p:grpSpPr bwMode="auto">
          <a:xfrm>
            <a:off x="7042150" y="533400"/>
            <a:ext cx="2101850" cy="3441700"/>
            <a:chOff x="4436" y="336"/>
            <a:chExt cx="1324" cy="2168"/>
          </a:xfrm>
        </p:grpSpPr>
        <p:sp>
          <p:nvSpPr>
            <p:cNvPr id="9218" name="Freeform 2">
              <a:extLst>
                <a:ext uri="{FF2B5EF4-FFF2-40B4-BE49-F238E27FC236}">
                  <a16:creationId xmlns:a16="http://schemas.microsoft.com/office/drawing/2014/main" id="{6BF75E80-777B-4C6A-923F-376BAACBE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1728"/>
              <a:ext cx="1324" cy="776"/>
            </a:xfrm>
            <a:custGeom>
              <a:avLst/>
              <a:gdLst>
                <a:gd name="T0" fmla="*/ 624 w 1608"/>
                <a:gd name="T1" fmla="*/ 144 h 1160"/>
                <a:gd name="T2" fmla="*/ 240 w 1608"/>
                <a:gd name="T3" fmla="*/ 144 h 1160"/>
                <a:gd name="T4" fmla="*/ 96 w 1608"/>
                <a:gd name="T5" fmla="*/ 384 h 1160"/>
                <a:gd name="T6" fmla="*/ 192 w 1608"/>
                <a:gd name="T7" fmla="*/ 528 h 1160"/>
                <a:gd name="T8" fmla="*/ 0 w 1608"/>
                <a:gd name="T9" fmla="*/ 720 h 1160"/>
                <a:gd name="T10" fmla="*/ 192 w 1608"/>
                <a:gd name="T11" fmla="*/ 1056 h 1160"/>
                <a:gd name="T12" fmla="*/ 960 w 1608"/>
                <a:gd name="T13" fmla="*/ 1104 h 1160"/>
                <a:gd name="T14" fmla="*/ 1008 w 1608"/>
                <a:gd name="T15" fmla="*/ 720 h 1160"/>
                <a:gd name="T16" fmla="*/ 1536 w 1608"/>
                <a:gd name="T17" fmla="*/ 432 h 1160"/>
                <a:gd name="T18" fmla="*/ 1440 w 1608"/>
                <a:gd name="T19" fmla="*/ 48 h 1160"/>
                <a:gd name="T20" fmla="*/ 912 w 1608"/>
                <a:gd name="T21" fmla="*/ 144 h 1160"/>
                <a:gd name="T22" fmla="*/ 624 w 1608"/>
                <a:gd name="T23" fmla="*/ 144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8" h="1160">
                  <a:moveTo>
                    <a:pt x="624" y="144"/>
                  </a:moveTo>
                  <a:cubicBezTo>
                    <a:pt x="512" y="144"/>
                    <a:pt x="328" y="104"/>
                    <a:pt x="240" y="144"/>
                  </a:cubicBezTo>
                  <a:cubicBezTo>
                    <a:pt x="152" y="184"/>
                    <a:pt x="104" y="320"/>
                    <a:pt x="96" y="384"/>
                  </a:cubicBezTo>
                  <a:cubicBezTo>
                    <a:pt x="88" y="448"/>
                    <a:pt x="208" y="472"/>
                    <a:pt x="192" y="528"/>
                  </a:cubicBezTo>
                  <a:cubicBezTo>
                    <a:pt x="176" y="584"/>
                    <a:pt x="0" y="632"/>
                    <a:pt x="0" y="720"/>
                  </a:cubicBezTo>
                  <a:cubicBezTo>
                    <a:pt x="0" y="808"/>
                    <a:pt x="32" y="992"/>
                    <a:pt x="192" y="1056"/>
                  </a:cubicBezTo>
                  <a:cubicBezTo>
                    <a:pt x="352" y="1120"/>
                    <a:pt x="824" y="1160"/>
                    <a:pt x="960" y="1104"/>
                  </a:cubicBezTo>
                  <a:cubicBezTo>
                    <a:pt x="1096" y="1048"/>
                    <a:pt x="912" y="832"/>
                    <a:pt x="1008" y="720"/>
                  </a:cubicBezTo>
                  <a:cubicBezTo>
                    <a:pt x="1104" y="608"/>
                    <a:pt x="1464" y="544"/>
                    <a:pt x="1536" y="432"/>
                  </a:cubicBezTo>
                  <a:cubicBezTo>
                    <a:pt x="1608" y="320"/>
                    <a:pt x="1544" y="96"/>
                    <a:pt x="1440" y="48"/>
                  </a:cubicBezTo>
                  <a:cubicBezTo>
                    <a:pt x="1336" y="0"/>
                    <a:pt x="1048" y="128"/>
                    <a:pt x="912" y="144"/>
                  </a:cubicBezTo>
                  <a:cubicBezTo>
                    <a:pt x="776" y="160"/>
                    <a:pt x="736" y="144"/>
                    <a:pt x="624" y="144"/>
                  </a:cubicBezTo>
                  <a:close/>
                </a:path>
              </a:pathLst>
            </a:cu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19" name="AutoShape 3">
              <a:extLst>
                <a:ext uri="{FF2B5EF4-FFF2-40B4-BE49-F238E27FC236}">
                  <a16:creationId xmlns:a16="http://schemas.microsoft.com/office/drawing/2014/main" id="{F34777A5-2B02-4C89-8492-8EF7EDFB0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36"/>
              <a:ext cx="751" cy="1584"/>
            </a:xfrm>
            <a:prstGeom prst="downArrow">
              <a:avLst>
                <a:gd name="adj1" fmla="val 50000"/>
                <a:gd name="adj2" fmla="val 52730"/>
              </a:avLst>
            </a:prstGeom>
            <a:solidFill>
              <a:srgbClr val="996600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220" name="Text Box 4">
            <a:extLst>
              <a:ext uri="{FF2B5EF4-FFF2-40B4-BE49-F238E27FC236}">
                <a16:creationId xmlns:a16="http://schemas.microsoft.com/office/drawing/2014/main" id="{520DD08F-9B67-4CED-8D25-70E166581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/>
              <a:t>   Environmental  Footprints? 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960EF2E5-19C1-424E-8B51-55A968A3D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4419600"/>
            <a:ext cx="9131300" cy="244316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>
                <a:solidFill>
                  <a:srgbClr val="FFFF99"/>
                </a:solidFill>
              </a:rPr>
              <a:t>? Embodied Energy/CO2 Emissions in Construction</a:t>
            </a:r>
          </a:p>
          <a:p>
            <a:pPr>
              <a:spcBef>
                <a:spcPct val="50000"/>
              </a:spcBef>
            </a:pPr>
            <a:r>
              <a:rPr lang="en-GB" altLang="en-US" sz="2800" b="1">
                <a:solidFill>
                  <a:srgbClr val="FFFF99"/>
                </a:solidFill>
              </a:rPr>
              <a:t>? Lifetime Energy/CO2 Emissions</a:t>
            </a:r>
          </a:p>
          <a:p>
            <a:pPr>
              <a:spcBef>
                <a:spcPct val="50000"/>
              </a:spcBef>
            </a:pPr>
            <a:r>
              <a:rPr lang="en-GB" altLang="en-US" sz="2800" b="1">
                <a:solidFill>
                  <a:srgbClr val="FFFF99"/>
                </a:solidFill>
              </a:rPr>
              <a:t>? Construction and Demolition Waste </a:t>
            </a:r>
          </a:p>
          <a:p>
            <a:pPr>
              <a:spcBef>
                <a:spcPct val="50000"/>
              </a:spcBef>
            </a:pPr>
            <a:r>
              <a:rPr lang="en-GB" altLang="en-US" sz="2800" b="1">
                <a:solidFill>
                  <a:srgbClr val="FFFF99"/>
                </a:solidFill>
              </a:rPr>
              <a:t>? Lifetime Waste Generation</a:t>
            </a: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F9B174DC-A035-4EAF-809D-9D9D7C07B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17684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E15060A2-8906-40E5-B1BF-E041DF0FC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14613"/>
            <a:ext cx="2590800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9" name="Group 1053">
            <a:extLst>
              <a:ext uri="{FF2B5EF4-FFF2-40B4-BE49-F238E27FC236}">
                <a16:creationId xmlns:a16="http://schemas.microsoft.com/office/drawing/2014/main" id="{BAD6D5C8-E60B-4942-83B7-292C95F00EE9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1447800"/>
            <a:ext cx="4421188" cy="4033838"/>
            <a:chOff x="2688" y="912"/>
            <a:chExt cx="2785" cy="2541"/>
          </a:xfrm>
        </p:grpSpPr>
        <p:sp>
          <p:nvSpPr>
            <p:cNvPr id="10251" name="AutoShape 1035">
              <a:extLst>
                <a:ext uri="{FF2B5EF4-FFF2-40B4-BE49-F238E27FC236}">
                  <a16:creationId xmlns:a16="http://schemas.microsoft.com/office/drawing/2014/main" id="{0C914A65-D37B-47C8-9D82-B1DA9C0DE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6" y="2484"/>
              <a:ext cx="1006" cy="740"/>
            </a:xfrm>
            <a:prstGeom prst="downArrow">
              <a:avLst>
                <a:gd name="adj1" fmla="val 35796"/>
                <a:gd name="adj2" fmla="val 57319"/>
              </a:avLst>
            </a:prstGeom>
            <a:solidFill>
              <a:srgbClr val="00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53" name="AutoShape 1037">
              <a:extLst>
                <a:ext uri="{FF2B5EF4-FFF2-40B4-BE49-F238E27FC236}">
                  <a16:creationId xmlns:a16="http://schemas.microsoft.com/office/drawing/2014/main" id="{A4E2E530-60D3-4975-9A39-AE3C57730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" y="1982"/>
              <a:ext cx="1005" cy="740"/>
            </a:xfrm>
            <a:prstGeom prst="downArrow">
              <a:avLst>
                <a:gd name="adj1" fmla="val 35796"/>
                <a:gd name="adj2" fmla="val 57319"/>
              </a:avLst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266" name="Group 1050">
              <a:extLst>
                <a:ext uri="{FF2B5EF4-FFF2-40B4-BE49-F238E27FC236}">
                  <a16:creationId xmlns:a16="http://schemas.microsoft.com/office/drawing/2014/main" id="{E422A0A3-67A0-4D80-853F-914594A692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912"/>
              <a:ext cx="2785" cy="2541"/>
              <a:chOff x="2601" y="872"/>
              <a:chExt cx="2785" cy="2541"/>
            </a:xfrm>
          </p:grpSpPr>
          <p:sp>
            <p:nvSpPr>
              <p:cNvPr id="10252" name="Text Box 1036">
                <a:extLst>
                  <a:ext uri="{FF2B5EF4-FFF2-40B4-BE49-F238E27FC236}">
                    <a16:creationId xmlns:a16="http://schemas.microsoft.com/office/drawing/2014/main" id="{8C3C4EEE-284D-4817-BDF5-DCE57B998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8" y="2746"/>
                <a:ext cx="859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altLang="en-US" sz="1600" b="1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Disposal</a:t>
                </a:r>
              </a:p>
            </p:txBody>
          </p:sp>
          <p:sp>
            <p:nvSpPr>
              <p:cNvPr id="10254" name="Text Box 1038">
                <a:extLst>
                  <a:ext uri="{FF2B5EF4-FFF2-40B4-BE49-F238E27FC236}">
                    <a16:creationId xmlns:a16="http://schemas.microsoft.com/office/drawing/2014/main" id="{2CC03600-208B-46E1-BA65-9EA16E0013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3" y="2252"/>
                <a:ext cx="860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altLang="en-US" sz="1600" b="1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Recovery</a:t>
                </a:r>
              </a:p>
            </p:txBody>
          </p:sp>
          <p:grpSp>
            <p:nvGrpSpPr>
              <p:cNvPr id="10255" name="Group 1039">
                <a:extLst>
                  <a:ext uri="{FF2B5EF4-FFF2-40B4-BE49-F238E27FC236}">
                    <a16:creationId xmlns:a16="http://schemas.microsoft.com/office/drawing/2014/main" id="{1C60B8FA-B157-460B-B834-09E1FCC855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9" y="1501"/>
                <a:ext cx="1031" cy="740"/>
                <a:chOff x="5310" y="8280"/>
                <a:chExt cx="1800" cy="1395"/>
              </a:xfrm>
            </p:grpSpPr>
            <p:sp>
              <p:nvSpPr>
                <p:cNvPr id="10256" name="AutoShape 1040">
                  <a:extLst>
                    <a:ext uri="{FF2B5EF4-FFF2-40B4-BE49-F238E27FC236}">
                      <a16:creationId xmlns:a16="http://schemas.microsoft.com/office/drawing/2014/main" id="{2C73751A-78C8-463F-98F0-C8E1286BDB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10" y="8280"/>
                  <a:ext cx="1755" cy="1395"/>
                </a:xfrm>
                <a:prstGeom prst="downArrow">
                  <a:avLst>
                    <a:gd name="adj1" fmla="val 35796"/>
                    <a:gd name="adj2" fmla="val 57319"/>
                  </a:avLst>
                </a:prstGeom>
                <a:solidFill>
                  <a:srgbClr val="0033C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57" name="Text Box 1041">
                  <a:extLst>
                    <a:ext uri="{FF2B5EF4-FFF2-40B4-BE49-F238E27FC236}">
                      <a16:creationId xmlns:a16="http://schemas.microsoft.com/office/drawing/2014/main" id="{7D7B629E-5CAE-4CA5-801E-7C3F159BF7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10" y="8925"/>
                  <a:ext cx="1500" cy="5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0" hangingPunct="0"/>
                  <a:r>
                    <a:rPr lang="en-US" altLang="en-US" sz="1600" b="1">
                      <a:solidFill>
                        <a:srgbClr val="FFFFFF"/>
                      </a:solidFill>
                      <a:latin typeface="Arial Narrow" panose="020B0606020202030204" pitchFamily="34" charset="0"/>
                    </a:rPr>
                    <a:t>Re-use</a:t>
                  </a:r>
                </a:p>
              </p:txBody>
            </p:sp>
          </p:grpSp>
          <p:sp>
            <p:nvSpPr>
              <p:cNvPr id="10258" name="AutoShape 1042">
                <a:extLst>
                  <a:ext uri="{FF2B5EF4-FFF2-40B4-BE49-F238E27FC236}">
                    <a16:creationId xmlns:a16="http://schemas.microsoft.com/office/drawing/2014/main" id="{6EF58CC9-896F-44EE-9542-E322797B5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4" y="872"/>
                <a:ext cx="1212" cy="947"/>
              </a:xfrm>
              <a:prstGeom prst="downArrow">
                <a:avLst>
                  <a:gd name="adj1" fmla="val 35796"/>
                  <a:gd name="adj2" fmla="val 57319"/>
                </a:avLst>
              </a:prstGeom>
              <a:solidFill>
                <a:srgbClr val="3333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59" name="Text Box 1043">
                <a:extLst>
                  <a:ext uri="{FF2B5EF4-FFF2-40B4-BE49-F238E27FC236}">
                    <a16:creationId xmlns:a16="http://schemas.microsoft.com/office/drawing/2014/main" id="{02898399-A702-47F3-A584-716C26F9EF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2" y="1278"/>
                <a:ext cx="860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/>
                <a:r>
                  <a:rPr lang="en-US" altLang="en-US" sz="1600" b="1">
                    <a:solidFill>
                      <a:srgbClr val="FFFFFF"/>
                    </a:solidFill>
                    <a:latin typeface="Arial Narrow" panose="020B0606020202030204" pitchFamily="34" charset="0"/>
                  </a:rPr>
                  <a:t>Reduction</a:t>
                </a:r>
              </a:p>
            </p:txBody>
          </p:sp>
          <p:sp>
            <p:nvSpPr>
              <p:cNvPr id="10260" name="Text Box 1044">
                <a:extLst>
                  <a:ext uri="{FF2B5EF4-FFF2-40B4-BE49-F238E27FC236}">
                    <a16:creationId xmlns:a16="http://schemas.microsoft.com/office/drawing/2014/main" id="{2CB89CFD-3746-4D66-99B3-189F125D20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1" y="1047"/>
                <a:ext cx="1539" cy="4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altLang="en-US" sz="1400" b="1">
                    <a:latin typeface="Arial Narrow" panose="020B0606020202030204" pitchFamily="34" charset="0"/>
                  </a:rPr>
                  <a:t>Waste Minimisation/Reduction</a:t>
                </a:r>
              </a:p>
              <a:p>
                <a:pPr eaLnBrk="0" hangingPunct="0"/>
                <a:r>
                  <a:rPr lang="en-US" altLang="en-US" sz="1400">
                    <a:latin typeface="Arial Narrow" panose="020B0606020202030204" pitchFamily="34" charset="0"/>
                  </a:rPr>
                  <a:t>Reducing the amount of waste produced</a:t>
                </a:r>
              </a:p>
            </p:txBody>
          </p:sp>
          <p:sp>
            <p:nvSpPr>
              <p:cNvPr id="10261" name="Text Box 1045">
                <a:extLst>
                  <a:ext uri="{FF2B5EF4-FFF2-40B4-BE49-F238E27FC236}">
                    <a16:creationId xmlns:a16="http://schemas.microsoft.com/office/drawing/2014/main" id="{E87FE258-8456-4A58-8C4D-3A9F25FE3A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0" y="1708"/>
                <a:ext cx="1495" cy="4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altLang="en-US" sz="1400" b="1">
                    <a:latin typeface="Arial Narrow" panose="020B0606020202030204" pitchFamily="34" charset="0"/>
                  </a:rPr>
                  <a:t>Re-use</a:t>
                </a:r>
              </a:p>
              <a:p>
                <a:pPr eaLnBrk="0" hangingPunct="0"/>
                <a:r>
                  <a:rPr lang="en-US" altLang="en-US" sz="1400">
                    <a:latin typeface="Arial Narrow" panose="020B0606020202030204" pitchFamily="34" charset="0"/>
                  </a:rPr>
                  <a:t>Using the items again for same or different purposes</a:t>
                </a:r>
              </a:p>
            </p:txBody>
          </p:sp>
          <p:sp>
            <p:nvSpPr>
              <p:cNvPr id="10262" name="Text Box 1046">
                <a:extLst>
                  <a:ext uri="{FF2B5EF4-FFF2-40B4-BE49-F238E27FC236}">
                    <a16:creationId xmlns:a16="http://schemas.microsoft.com/office/drawing/2014/main" id="{3F8C7016-3A96-4B93-A51E-771789E921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7" y="2217"/>
                <a:ext cx="1453" cy="5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altLang="en-US" sz="1400" b="1">
                    <a:latin typeface="Arial Narrow" panose="020B0606020202030204" pitchFamily="34" charset="0"/>
                  </a:rPr>
                  <a:t>Recovery </a:t>
                </a:r>
              </a:p>
              <a:p>
                <a:pPr eaLnBrk="0" hangingPunct="0"/>
                <a:r>
                  <a:rPr lang="en-US" altLang="en-US" sz="1400">
                    <a:latin typeface="Arial Narrow" panose="020B0606020202030204" pitchFamily="34" charset="0"/>
                  </a:rPr>
                  <a:t>Value recovery through recycling, composting or energy recovery</a:t>
                </a:r>
              </a:p>
            </p:txBody>
          </p:sp>
          <p:sp>
            <p:nvSpPr>
              <p:cNvPr id="10263" name="Text Box 1047">
                <a:extLst>
                  <a:ext uri="{FF2B5EF4-FFF2-40B4-BE49-F238E27FC236}">
                    <a16:creationId xmlns:a16="http://schemas.microsoft.com/office/drawing/2014/main" id="{918780D6-6361-42C4-8294-00BFCA16F4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8" y="2832"/>
                <a:ext cx="1401" cy="5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r>
                  <a:rPr lang="en-US" altLang="en-US" sz="1400" b="1">
                    <a:latin typeface="Arial Narrow" panose="020B0606020202030204" pitchFamily="34" charset="0"/>
                  </a:rPr>
                  <a:t>Disposal</a:t>
                </a:r>
              </a:p>
              <a:p>
                <a:pPr eaLnBrk="0" hangingPunct="0"/>
                <a:r>
                  <a:rPr lang="en-US" altLang="en-US" sz="1400">
                    <a:latin typeface="Arial Narrow" panose="020B0606020202030204" pitchFamily="34" charset="0"/>
                  </a:rPr>
                  <a:t>Should only be used if none of the other options are appropriate</a:t>
                </a:r>
              </a:p>
            </p:txBody>
          </p:sp>
        </p:grpSp>
      </p:grpSp>
      <p:grpSp>
        <p:nvGrpSpPr>
          <p:cNvPr id="10265" name="Group 1049">
            <a:extLst>
              <a:ext uri="{FF2B5EF4-FFF2-40B4-BE49-F238E27FC236}">
                <a16:creationId xmlns:a16="http://schemas.microsoft.com/office/drawing/2014/main" id="{BBD5AD3D-D42A-4DA4-A78B-A59440A9C50D}"/>
              </a:ext>
            </a:extLst>
          </p:cNvPr>
          <p:cNvGrpSpPr>
            <a:grpSpLocks/>
          </p:cNvGrpSpPr>
          <p:nvPr/>
        </p:nvGrpSpPr>
        <p:grpSpPr bwMode="auto">
          <a:xfrm>
            <a:off x="508000" y="1524000"/>
            <a:ext cx="3581400" cy="3962400"/>
            <a:chOff x="384" y="960"/>
            <a:chExt cx="2256" cy="2256"/>
          </a:xfrm>
        </p:grpSpPr>
        <p:grpSp>
          <p:nvGrpSpPr>
            <p:cNvPr id="10249" name="Group 1033">
              <a:extLst>
                <a:ext uri="{FF2B5EF4-FFF2-40B4-BE49-F238E27FC236}">
                  <a16:creationId xmlns:a16="http://schemas.microsoft.com/office/drawing/2014/main" id="{8DA4C320-C629-48EE-8783-D90D775518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960"/>
              <a:ext cx="2256" cy="2256"/>
              <a:chOff x="672" y="432"/>
              <a:chExt cx="4320" cy="3216"/>
            </a:xfrm>
          </p:grpSpPr>
          <p:sp>
            <p:nvSpPr>
              <p:cNvPr id="10242" name="AutoShape 1026">
                <a:extLst>
                  <a:ext uri="{FF2B5EF4-FFF2-40B4-BE49-F238E27FC236}">
                    <a16:creationId xmlns:a16="http://schemas.microsoft.com/office/drawing/2014/main" id="{EDA36B7E-8C5A-444D-B9B0-FBAD22FC2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432"/>
                <a:ext cx="4320" cy="3216"/>
              </a:xfrm>
              <a:prstGeom prst="triangle">
                <a:avLst>
                  <a:gd name="adj" fmla="val 50000"/>
                </a:avLst>
              </a:prstGeom>
              <a:solidFill>
                <a:srgbClr val="008000"/>
              </a:solidFill>
              <a:ln w="9525">
                <a:solidFill>
                  <a:srgbClr val="3399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45" name="Line 1029">
                <a:extLst>
                  <a:ext uri="{FF2B5EF4-FFF2-40B4-BE49-F238E27FC236}">
                    <a16:creationId xmlns:a16="http://schemas.microsoft.com/office/drawing/2014/main" id="{81C4FD4C-CAF9-4EB6-BA94-07EB9F0B25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8" y="2208"/>
                <a:ext cx="2352" cy="0"/>
              </a:xfrm>
              <a:prstGeom prst="line">
                <a:avLst/>
              </a:prstGeom>
              <a:noFill/>
              <a:ln w="9525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46" name="Line 1030">
                <a:extLst>
                  <a:ext uri="{FF2B5EF4-FFF2-40B4-BE49-F238E27FC236}">
                    <a16:creationId xmlns:a16="http://schemas.microsoft.com/office/drawing/2014/main" id="{AE37BC78-77F9-411A-AAD3-40F1CC5D0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928"/>
                <a:ext cx="3360" cy="0"/>
              </a:xfrm>
              <a:prstGeom prst="line">
                <a:avLst/>
              </a:prstGeom>
              <a:noFill/>
              <a:ln w="9525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47" name="Line 1031">
                <a:extLst>
                  <a:ext uri="{FF2B5EF4-FFF2-40B4-BE49-F238E27FC236}">
                    <a16:creationId xmlns:a16="http://schemas.microsoft.com/office/drawing/2014/main" id="{A0E807B6-BA98-498B-8F37-9C385F90D0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" y="1440"/>
                <a:ext cx="1344" cy="0"/>
              </a:xfrm>
              <a:prstGeom prst="line">
                <a:avLst/>
              </a:prstGeom>
              <a:noFill/>
              <a:ln w="9525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264" name="Text Box 1048">
              <a:extLst>
                <a:ext uri="{FF2B5EF4-FFF2-40B4-BE49-F238E27FC236}">
                  <a16:creationId xmlns:a16="http://schemas.microsoft.com/office/drawing/2014/main" id="{8CDF24BD-A724-4E1A-988F-94E41F44A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8" y="1360"/>
              <a:ext cx="1248" cy="1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800" b="1">
                  <a:solidFill>
                    <a:srgbClr val="FFFFCC"/>
                  </a:solidFill>
                </a:rPr>
                <a:t>Reduce</a:t>
              </a:r>
            </a:p>
            <a:p>
              <a:pPr algn="ctr">
                <a:spcBef>
                  <a:spcPct val="50000"/>
                </a:spcBef>
              </a:pPr>
              <a:endParaRPr lang="en-GB" altLang="en-US" sz="1800" b="1">
                <a:solidFill>
                  <a:srgbClr val="FFFFCC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GB" altLang="en-US" sz="1800" b="1">
                  <a:solidFill>
                    <a:srgbClr val="FFFFCC"/>
                  </a:solidFill>
                </a:rPr>
                <a:t>Re-Use</a:t>
              </a:r>
            </a:p>
            <a:p>
              <a:pPr algn="ctr">
                <a:spcBef>
                  <a:spcPct val="50000"/>
                </a:spcBef>
              </a:pPr>
              <a:endParaRPr lang="en-GB" altLang="en-US" sz="1800" b="1">
                <a:solidFill>
                  <a:srgbClr val="FFFFCC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GB" altLang="en-US" sz="1800" b="1">
                  <a:solidFill>
                    <a:srgbClr val="FFFFCC"/>
                  </a:solidFill>
                </a:rPr>
                <a:t>Recycle/ Recover</a:t>
              </a:r>
            </a:p>
            <a:p>
              <a:pPr algn="ctr">
                <a:spcBef>
                  <a:spcPct val="50000"/>
                </a:spcBef>
              </a:pPr>
              <a:endParaRPr lang="en-GB" altLang="en-US" sz="1800" b="1">
                <a:solidFill>
                  <a:srgbClr val="FFFFCC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GB" altLang="en-US" sz="1800" b="1">
                  <a:solidFill>
                    <a:srgbClr val="FFFFCC"/>
                  </a:solidFill>
                </a:rPr>
                <a:t>Disposal</a:t>
              </a:r>
            </a:p>
          </p:txBody>
        </p:sp>
      </p:grpSp>
      <p:sp>
        <p:nvSpPr>
          <p:cNvPr id="10268" name="Text Box 1052">
            <a:extLst>
              <a:ext uri="{FF2B5EF4-FFF2-40B4-BE49-F238E27FC236}">
                <a16:creationId xmlns:a16="http://schemas.microsoft.com/office/drawing/2014/main" id="{0202526C-C3C4-46E5-95B9-3FEE8C3C9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The Waste Hierarchy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670375A5-D086-4572-A22D-86A264C9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/>
              <a:t>The Urban Design Hierarchy?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3098E505-6AF8-4DA8-AD81-8AE123C89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6400"/>
            <a:ext cx="8077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Urban Design?</a:t>
            </a:r>
          </a:p>
          <a:p>
            <a:pPr>
              <a:spcBef>
                <a:spcPct val="50000"/>
              </a:spcBef>
            </a:pPr>
            <a:endParaRPr lang="en-GB" altLang="en-US"/>
          </a:p>
          <a:p>
            <a:pPr>
              <a:spcBef>
                <a:spcPct val="50000"/>
              </a:spcBef>
            </a:pPr>
            <a:r>
              <a:rPr lang="en-GB" altLang="en-US"/>
              <a:t>Currently:  Artefact/Finance led</a:t>
            </a:r>
          </a:p>
          <a:p>
            <a:pPr>
              <a:spcBef>
                <a:spcPct val="50000"/>
              </a:spcBef>
            </a:pPr>
            <a:endParaRPr lang="en-GB" altLang="en-US"/>
          </a:p>
          <a:p>
            <a:pPr>
              <a:spcBef>
                <a:spcPct val="50000"/>
              </a:spcBef>
            </a:pPr>
            <a:r>
              <a:rPr lang="en-GB" altLang="en-US"/>
              <a:t>Needs to be:  People/Resource Inputs/Resources Emissions led</a:t>
            </a:r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id="{29FB3E1A-38A8-4DC5-BAF0-0A1C7B5C4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95800"/>
            <a:ext cx="1600200" cy="2057400"/>
          </a:xfrm>
          <a:prstGeom prst="triangle">
            <a:avLst>
              <a:gd name="adj" fmla="val 50000"/>
            </a:avLst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9" name="AutoShape 5">
            <a:extLst>
              <a:ext uri="{FF2B5EF4-FFF2-40B4-BE49-F238E27FC236}">
                <a16:creationId xmlns:a16="http://schemas.microsoft.com/office/drawing/2014/main" id="{C584D7D6-B100-4ABC-B69B-9B93CCF4A40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324600" y="4495800"/>
            <a:ext cx="1600200" cy="2057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0" name="AutoShape 6">
            <a:extLst>
              <a:ext uri="{FF2B5EF4-FFF2-40B4-BE49-F238E27FC236}">
                <a16:creationId xmlns:a16="http://schemas.microsoft.com/office/drawing/2014/main" id="{C182A231-1914-4A57-8E98-2C8E93718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181600"/>
            <a:ext cx="1828800" cy="914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>
            <a:extLst>
              <a:ext uri="{FF2B5EF4-FFF2-40B4-BE49-F238E27FC236}">
                <a16:creationId xmlns:a16="http://schemas.microsoft.com/office/drawing/2014/main" id="{F6C1313C-2B54-484F-82A2-67FE81876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504</Words>
  <Application>Microsoft Office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Heriot-Watt University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W Jowitt</dc:creator>
  <cp:lastModifiedBy>Jowitt, Paul W</cp:lastModifiedBy>
  <cp:revision>7</cp:revision>
  <dcterms:created xsi:type="dcterms:W3CDTF">2002-05-09T12:23:42Z</dcterms:created>
  <dcterms:modified xsi:type="dcterms:W3CDTF">2022-01-04T20:00:43Z</dcterms:modified>
</cp:coreProperties>
</file>